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315" r:id="rId2"/>
    <p:sldId id="316" r:id="rId3"/>
    <p:sldId id="317" r:id="rId4"/>
    <p:sldId id="320" r:id="rId5"/>
    <p:sldId id="321" r:id="rId6"/>
    <p:sldId id="332" r:id="rId7"/>
    <p:sldId id="333" r:id="rId8"/>
    <p:sldId id="334" r:id="rId9"/>
    <p:sldId id="335" r:id="rId10"/>
    <p:sldId id="336" r:id="rId11"/>
    <p:sldId id="361" r:id="rId12"/>
    <p:sldId id="338" r:id="rId13"/>
    <p:sldId id="362" r:id="rId14"/>
    <p:sldId id="340" r:id="rId15"/>
    <p:sldId id="341" r:id="rId16"/>
    <p:sldId id="342" r:id="rId17"/>
    <p:sldId id="343" r:id="rId18"/>
    <p:sldId id="344" r:id="rId19"/>
    <p:sldId id="345" r:id="rId20"/>
    <p:sldId id="346" r:id="rId21"/>
    <p:sldId id="347" r:id="rId22"/>
    <p:sldId id="348" r:id="rId23"/>
    <p:sldId id="349" r:id="rId24"/>
    <p:sldId id="350" r:id="rId25"/>
    <p:sldId id="351" r:id="rId26"/>
    <p:sldId id="352" r:id="rId27"/>
    <p:sldId id="353" r:id="rId28"/>
    <p:sldId id="355" r:id="rId29"/>
    <p:sldId id="356" r:id="rId30"/>
    <p:sldId id="354" r:id="rId31"/>
    <p:sldId id="357" r:id="rId32"/>
    <p:sldId id="358" r:id="rId33"/>
    <p:sldId id="359" r:id="rId34"/>
    <p:sldId id="360" r:id="rId35"/>
    <p:sldId id="322" r:id="rId36"/>
    <p:sldId id="323" r:id="rId37"/>
    <p:sldId id="324" r:id="rId38"/>
    <p:sldId id="326" r:id="rId39"/>
    <p:sldId id="327" r:id="rId40"/>
    <p:sldId id="314" r:id="rId41"/>
    <p:sldId id="328" r:id="rId42"/>
    <p:sldId id="329" r:id="rId43"/>
    <p:sldId id="330" r:id="rId44"/>
    <p:sldId id="331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4E7D9D-4F35-89C0-043F-31F576D87C70}" v="4" dt="2020-01-20T11:11:50.0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73"/>
    <p:restoredTop sz="94407"/>
  </p:normalViewPr>
  <p:slideViewPr>
    <p:cSldViewPr snapToGrid="0" snapToObjects="1">
      <p:cViewPr varScale="1">
        <p:scale>
          <a:sx n="69" d="100"/>
          <a:sy n="69" d="100"/>
        </p:scale>
        <p:origin x="60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edict Gaster" userId="8e456d75-b8da-4f12-91b0-58475f3ba59f" providerId="ADAL" clId="{0CB195F7-D1B4-A64C-913E-647B6A073F17}"/>
    <pc:docChg chg="modSld">
      <pc:chgData name="Benedict Gaster" userId="8e456d75-b8da-4f12-91b0-58475f3ba59f" providerId="ADAL" clId="{0CB195F7-D1B4-A64C-913E-647B6A073F17}" dt="2019-02-07T14:13:38.041" v="4" actId="20577"/>
      <pc:docMkLst>
        <pc:docMk/>
      </pc:docMkLst>
      <pc:sldChg chg="modSp">
        <pc:chgData name="Benedict Gaster" userId="8e456d75-b8da-4f12-91b0-58475f3ba59f" providerId="ADAL" clId="{0CB195F7-D1B4-A64C-913E-647B6A073F17}" dt="2019-02-07T14:13:38.041" v="4" actId="20577"/>
        <pc:sldMkLst>
          <pc:docMk/>
          <pc:sldMk cId="2081777930" sldId="328"/>
        </pc:sldMkLst>
        <pc:spChg chg="mod">
          <ac:chgData name="Benedict Gaster" userId="8e456d75-b8da-4f12-91b0-58475f3ba59f" providerId="ADAL" clId="{0CB195F7-D1B4-A64C-913E-647B6A073F17}" dt="2019-02-07T14:13:38.041" v="4" actId="20577"/>
          <ac:spMkLst>
            <pc:docMk/>
            <pc:sldMk cId="2081777930" sldId="328"/>
            <ac:spMk id="7" creationId="{00000000-0000-0000-0000-000000000000}"/>
          </ac:spMkLst>
        </pc:spChg>
      </pc:sldChg>
    </pc:docChg>
  </pc:docChgLst>
  <pc:docChgLst>
    <pc:chgData name="Benedict Gaster" userId="S::benedict.gaster@uwe.ac.uk::8e456d75-b8da-4f12-91b0-58475f3ba59f" providerId="AD" clId="Web-{3B4E7D9D-4F35-89C0-043F-31F576D87C70}"/>
    <pc:docChg chg="modSld">
      <pc:chgData name="Benedict Gaster" userId="S::benedict.gaster@uwe.ac.uk::8e456d75-b8da-4f12-91b0-58475f3ba59f" providerId="AD" clId="Web-{3B4E7D9D-4F35-89C0-043F-31F576D87C70}" dt="2020-01-20T11:11:50.046" v="3" actId="20577"/>
      <pc:docMkLst>
        <pc:docMk/>
      </pc:docMkLst>
      <pc:sldChg chg="modSp">
        <pc:chgData name="Benedict Gaster" userId="S::benedict.gaster@uwe.ac.uk::8e456d75-b8da-4f12-91b0-58475f3ba59f" providerId="AD" clId="Web-{3B4E7D9D-4F35-89C0-043F-31F576D87C70}" dt="2020-01-20T11:11:50.046" v="2" actId="20577"/>
        <pc:sldMkLst>
          <pc:docMk/>
          <pc:sldMk cId="1017544977" sldId="324"/>
        </pc:sldMkLst>
        <pc:spChg chg="mod">
          <ac:chgData name="Benedict Gaster" userId="S::benedict.gaster@uwe.ac.uk::8e456d75-b8da-4f12-91b0-58475f3ba59f" providerId="AD" clId="Web-{3B4E7D9D-4F35-89C0-043F-31F576D87C70}" dt="2020-01-20T11:11:50.046" v="2" actId="20577"/>
          <ac:spMkLst>
            <pc:docMk/>
            <pc:sldMk cId="1017544977" sldId="324"/>
            <ac:spMk id="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1FCF5C-4818-C046-8C95-2D702E290518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DFBC1C-C8D3-3D41-A37F-28610EADF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202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103CD-AD03-5640-B32B-EDFDB70F357B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E3031-F0FB-024A-A58C-19695700F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183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103CD-AD03-5640-B32B-EDFDB70F357B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E3031-F0FB-024A-A58C-19695700F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222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103CD-AD03-5640-B32B-EDFDB70F357B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E3031-F0FB-024A-A58C-19695700F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560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103CD-AD03-5640-B32B-EDFDB70F357B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E3031-F0FB-024A-A58C-19695700F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11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103CD-AD03-5640-B32B-EDFDB70F357B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E3031-F0FB-024A-A58C-19695700F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42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103CD-AD03-5640-B32B-EDFDB70F357B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E3031-F0FB-024A-A58C-19695700F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973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103CD-AD03-5640-B32B-EDFDB70F357B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E3031-F0FB-024A-A58C-19695700F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05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103CD-AD03-5640-B32B-EDFDB70F357B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E3031-F0FB-024A-A58C-19695700F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06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103CD-AD03-5640-B32B-EDFDB70F357B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E3031-F0FB-024A-A58C-19695700F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87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103CD-AD03-5640-B32B-EDFDB70F357B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E3031-F0FB-024A-A58C-19695700F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57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103CD-AD03-5640-B32B-EDFDB70F357B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E3031-F0FB-024A-A58C-19695700F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967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103CD-AD03-5640-B32B-EDFDB70F357B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6E3031-F0FB-024A-A58C-19695700F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68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Finite State Machines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77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639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EB1644-07E7-457D-B5E7-AC57E698F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Security booth example - behavior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53E882-E788-4C6E-94DF-6F1A9C329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3600" dirty="0"/>
              <a:t>The booth should do nothing and wait for an input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3600" dirty="0"/>
              <a:t>If a person presses the button the door 1 should open to admit the person, then closes again.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3600" dirty="0"/>
              <a:t>If a person is, then deducted in booth UV decontamination should occur. Otherwise, the booth should do nothing.</a:t>
            </a:r>
          </a:p>
        </p:txBody>
      </p:sp>
    </p:spTree>
    <p:extLst>
      <p:ext uri="{BB962C8B-B14F-4D97-AF65-F5344CB8AC3E}">
        <p14:creationId xmlns:p14="http://schemas.microsoft.com/office/powerpoint/2010/main" val="824482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1309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FAC7B9-38DD-4751-9FE5-FD5738FF7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9587"/>
            <a:ext cx="10515600" cy="5029200"/>
          </a:xfrm>
        </p:spPr>
        <p:txBody>
          <a:bodyPr>
            <a:noAutofit/>
          </a:bodyPr>
          <a:lstStyle/>
          <a:p>
            <a:r>
              <a:rPr lang="en-US" sz="3600" dirty="0"/>
              <a:t>Door 1 – d1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3200" dirty="0"/>
              <a:t>1 = door open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3200" dirty="0"/>
              <a:t>0 = door closed</a:t>
            </a:r>
          </a:p>
          <a:p>
            <a:r>
              <a:rPr lang="en-US" sz="3600" dirty="0"/>
              <a:t>Door 2 – d2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3200" dirty="0"/>
              <a:t>1 = door open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3200" dirty="0"/>
              <a:t>0 = door closed</a:t>
            </a:r>
          </a:p>
          <a:p>
            <a:r>
              <a:rPr lang="en-US" sz="3600" dirty="0"/>
              <a:t>UV light = 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3200" dirty="0"/>
              <a:t>1 = light 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3200" dirty="0"/>
              <a:t>0 = light off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80ADC-D866-4D0C-AC26-A560DBA026FB}"/>
              </a:ext>
            </a:extLst>
          </p:cNvPr>
          <p:cNvSpPr txBox="1"/>
          <p:nvPr/>
        </p:nvSpPr>
        <p:spPr>
          <a:xfrm>
            <a:off x="999203" y="515882"/>
            <a:ext cx="75843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Security booth example - outputs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25818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3235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299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7520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3792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9956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2414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 finite-state machine (FSM) or finite-state automaton (FSA, plural: automata), finite automaton, or simply a state machine is a model of computation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It is an abstract machine that can be in exactly one of a finite number of states at any given time.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573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7810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4753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5751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2172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6558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824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6841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60565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62288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3250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314" y="1911350"/>
            <a:ext cx="7507678" cy="4351338"/>
          </a:xfrm>
        </p:spPr>
        <p:txBody>
          <a:bodyPr/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The FSM can change from one state to another in response to some external inputs; the change from one state to another is called a transition. 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An FSM is defined by a list of its states, its initial state, and the conditions for each transition.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1715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50339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6111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63665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663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518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42975" y="1987549"/>
            <a:ext cx="5414964" cy="4009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835" y="1987549"/>
            <a:ext cx="5073653" cy="40098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67600" y="2543175"/>
            <a:ext cx="3886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Accepts strings of 0s and 1s, in which the numbers of 0s so far never exceeds the number of 1s so far by more than one and vice versa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E2B6BF-5E81-4AF7-BD79-D13F5CFD7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1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Output using Moore machines</a:t>
            </a:r>
            <a:r>
              <a:rPr lang="en-US" baseline="30000" dirty="0">
                <a:solidFill>
                  <a:schemeClr val="bg1"/>
                </a:solidFill>
              </a:rPr>
              <a:t>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It can be useful to output values as part of a transition</a:t>
            </a:r>
          </a:p>
          <a:p>
            <a:r>
              <a:rPr lang="en-US" dirty="0">
                <a:solidFill>
                  <a:schemeClr val="bg1"/>
                </a:solidFill>
              </a:rPr>
              <a:t>A Moore machine is an FSM whose output depends on the current state, represented diagrammatically as: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Where S is the name of the state, I is the input, and O is the output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612" y="3283743"/>
            <a:ext cx="1233487" cy="17207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5839847"/>
            <a:ext cx="10888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 Moore E. F. </a:t>
            </a:r>
            <a:r>
              <a:rPr lang="en-US" dirty="0" err="1">
                <a:solidFill>
                  <a:schemeClr val="bg1"/>
                </a:solidFill>
              </a:rPr>
              <a:t>Gedanken</a:t>
            </a:r>
            <a:r>
              <a:rPr lang="en-US" dirty="0">
                <a:solidFill>
                  <a:schemeClr val="bg1"/>
                </a:solidFill>
              </a:rPr>
              <a:t>-experiments on Sequential Machines. Automata Studies, Annals of  </a:t>
            </a:r>
          </a:p>
          <a:p>
            <a:r>
              <a:rPr lang="en-US" dirty="0">
                <a:solidFill>
                  <a:schemeClr val="bg1"/>
                </a:solidFill>
              </a:rPr>
              <a:t>Mathematical Studies, 34, 129–153. Princeton University Press, Princeton, N.J.(1956).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81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85776" y="2357438"/>
            <a:ext cx="5200650" cy="3214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Example 3: even numbers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12" y="2674143"/>
            <a:ext cx="4762500" cy="2667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0" y="2674143"/>
            <a:ext cx="5448300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Accepts even binary numbers, outputting matched digits</a:t>
            </a:r>
          </a:p>
        </p:txBody>
      </p:sp>
    </p:spTree>
    <p:extLst>
      <p:ext uri="{BB962C8B-B14F-4D97-AF65-F5344CB8AC3E}">
        <p14:creationId xmlns:p14="http://schemas.microsoft.com/office/powerpoint/2010/main" val="101754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Determinism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FSMs in which for every state, there is at most one transition leaving the state for each input symbol are called </a:t>
            </a:r>
            <a:r>
              <a:rPr lang="en-US" dirty="0" err="1">
                <a:solidFill>
                  <a:schemeClr val="bg1"/>
                </a:solidFill>
              </a:rPr>
              <a:t>determinstic</a:t>
            </a:r>
            <a:r>
              <a:rPr lang="en-US" dirty="0">
                <a:solidFill>
                  <a:schemeClr val="bg1"/>
                </a:solidFill>
              </a:rPr>
              <a:t>. </a:t>
            </a:r>
          </a:p>
          <a:p>
            <a:r>
              <a:rPr lang="en-US" dirty="0">
                <a:solidFill>
                  <a:schemeClr val="bg1"/>
                </a:solidFill>
              </a:rPr>
              <a:t>Other FSMs are called non-deterministic Sometimes easier to define non-deterministic FSMs </a:t>
            </a:r>
          </a:p>
          <a:p>
            <a:r>
              <a:rPr lang="en-US" dirty="0">
                <a:solidFill>
                  <a:schemeClr val="bg1"/>
                </a:solidFill>
              </a:rPr>
              <a:t>Can always convert a non-deterministic FSM into an equivalent deterministic FSM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94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FSMs can’t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981" y="1825625"/>
            <a:ext cx="11769213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FSM states do not have any memory inside </a:t>
            </a:r>
          </a:p>
          <a:p>
            <a:r>
              <a:rPr lang="en-US" dirty="0">
                <a:solidFill>
                  <a:schemeClr val="bg1"/>
                </a:solidFill>
              </a:rPr>
              <a:t>The FSM “remembers” simply being in a given state, so that “Have seen three 0’s” and “Have seen four 0’s” must be two different states, not one state with a counter variable inside </a:t>
            </a:r>
          </a:p>
          <a:p>
            <a:r>
              <a:rPr lang="en-US" dirty="0">
                <a:solidFill>
                  <a:schemeClr val="bg1"/>
                </a:solidFill>
              </a:rPr>
              <a:t>Consequently, FSMs can’t “count” arbitrarily large histories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accept all strings including 0’s </a:t>
            </a:r>
            <a:r>
              <a:rPr lang="mr-IN" dirty="0">
                <a:solidFill>
                  <a:schemeClr val="bg1"/>
                </a:solidFill>
              </a:rPr>
              <a:t>–</a:t>
            </a:r>
            <a:r>
              <a:rPr lang="en-US" dirty="0">
                <a:solidFill>
                  <a:schemeClr val="bg1"/>
                </a:solidFill>
              </a:rPr>
              <a:t> possible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accept all strings with equal numbers of 0’s and 1’s </a:t>
            </a:r>
            <a:r>
              <a:rPr lang="mr-IN" dirty="0">
                <a:solidFill>
                  <a:schemeClr val="bg1"/>
                </a:solidFill>
              </a:rPr>
              <a:t>–</a:t>
            </a:r>
            <a:r>
              <a:rPr lang="en-US" dirty="0">
                <a:solidFill>
                  <a:schemeClr val="bg1"/>
                </a:solidFill>
              </a:rPr>
              <a:t> not possible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accept a yet unknown number of matching ( ) pairs, 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89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Start state: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End state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(accepting)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General state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514725" y="2050251"/>
            <a:ext cx="700096" cy="7149"/>
          </a:xfrm>
          <a:prstGeom prst="straightConnector1">
            <a:avLst/>
          </a:prstGeom>
          <a:ln w="412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247" y="2739220"/>
            <a:ext cx="1092986" cy="109298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029" y="1559294"/>
            <a:ext cx="1069606" cy="106960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247" y="4153878"/>
            <a:ext cx="1069606" cy="106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613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Timer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645" y="4589463"/>
            <a:ext cx="1926014" cy="159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8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Time since power 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It can be useful to know how long a certain event happens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For example, how long a button is pressed</a:t>
            </a:r>
          </a:p>
          <a:p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micro:bit</a:t>
            </a:r>
            <a:r>
              <a:rPr lang="en-US" dirty="0">
                <a:solidFill>
                  <a:schemeClr val="bg1"/>
                </a:solidFill>
              </a:rPr>
              <a:t> DAL provides functions that provide time since boot: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// current time since power on in milliseconds	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uint64_t </a:t>
            </a:r>
            <a:r>
              <a:rPr lang="en-US" dirty="0" err="1">
                <a:solidFill>
                  <a:schemeClr val="bg1"/>
                </a:solidFill>
              </a:rPr>
              <a:t>system_timer_current_time</a:t>
            </a:r>
            <a:r>
              <a:rPr lang="en-US" dirty="0">
                <a:solidFill>
                  <a:schemeClr val="bg1"/>
                </a:solidFill>
              </a:rPr>
              <a:t>();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// current time since power on in microseconds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uint64_t </a:t>
            </a:r>
            <a:r>
              <a:rPr lang="en-US" dirty="0" err="1">
                <a:solidFill>
                  <a:schemeClr val="bg1"/>
                </a:solidFill>
              </a:rPr>
              <a:t>system_timer_current_time_us</a:t>
            </a:r>
            <a:r>
              <a:rPr lang="en-US" dirty="0">
                <a:solidFill>
                  <a:schemeClr val="bg1"/>
                </a:solidFill>
              </a:rPr>
              <a:t>();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77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7212" y="342899"/>
            <a:ext cx="11229976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#include "</a:t>
            </a:r>
            <a:r>
              <a:rPr lang="en-US" sz="2400" dirty="0" err="1">
                <a:solidFill>
                  <a:schemeClr val="bg1"/>
                </a:solidFill>
              </a:rPr>
              <a:t>MicroBit.h</a:t>
            </a:r>
            <a:r>
              <a:rPr lang="en-US" sz="2400" dirty="0">
                <a:solidFill>
                  <a:schemeClr val="bg1"/>
                </a:solidFill>
              </a:rPr>
              <a:t>"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</a:rPr>
              <a:t>MicroBit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uBit</a:t>
            </a:r>
            <a:r>
              <a:rPr lang="en-US" sz="2400" dirty="0">
                <a:solidFill>
                  <a:schemeClr val="bg1"/>
                </a:solidFill>
              </a:rPr>
              <a:t>;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MicroBitButton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buttonA</a:t>
            </a:r>
            <a:r>
              <a:rPr lang="en-US" sz="2400" dirty="0">
                <a:solidFill>
                  <a:schemeClr val="bg1"/>
                </a:solidFill>
              </a:rPr>
              <a:t>(MICROBIT_PIN_BUTTON_A, MICROBIT_ID_BUTTON_A);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</a:rPr>
              <a:t>int</a:t>
            </a:r>
            <a:r>
              <a:rPr lang="en-US" sz="2400" dirty="0">
                <a:solidFill>
                  <a:schemeClr val="bg1"/>
                </a:solidFill>
              </a:rPr>
              <a:t> main() {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// </a:t>
            </a:r>
            <a:r>
              <a:rPr lang="en-US" sz="2400" dirty="0" err="1">
                <a:solidFill>
                  <a:schemeClr val="bg1"/>
                </a:solidFill>
              </a:rPr>
              <a:t>Initialise</a:t>
            </a:r>
            <a:r>
              <a:rPr lang="en-US" sz="2400" dirty="0">
                <a:solidFill>
                  <a:schemeClr val="bg1"/>
                </a:solidFill>
              </a:rPr>
              <a:t> the </a:t>
            </a:r>
            <a:r>
              <a:rPr lang="en-US" sz="2400" dirty="0" err="1">
                <a:solidFill>
                  <a:schemeClr val="bg1"/>
                </a:solidFill>
              </a:rPr>
              <a:t>micro:bit</a:t>
            </a:r>
            <a:r>
              <a:rPr lang="en-US" sz="2400" dirty="0">
                <a:solidFill>
                  <a:schemeClr val="bg1"/>
                </a:solidFill>
              </a:rPr>
              <a:t> runtime.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</a:t>
            </a:r>
            <a:r>
              <a:rPr lang="en-US" sz="2400" dirty="0" err="1">
                <a:solidFill>
                  <a:schemeClr val="bg1"/>
                </a:solidFill>
              </a:rPr>
              <a:t>uBit.init</a:t>
            </a:r>
            <a:r>
              <a:rPr lang="en-US" sz="2400" dirty="0">
                <a:solidFill>
                  <a:schemeClr val="bg1"/>
                </a:solidFill>
              </a:rPr>
              <a:t>();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    </a:t>
            </a:r>
            <a:r>
              <a:rPr lang="en-US" sz="2400" dirty="0" err="1">
                <a:solidFill>
                  <a:schemeClr val="bg1"/>
                </a:solidFill>
              </a:rPr>
              <a:t>bool</a:t>
            </a:r>
            <a:r>
              <a:rPr lang="en-US" sz="2400" dirty="0">
                <a:solidFill>
                  <a:schemeClr val="bg1"/>
                </a:solidFill>
              </a:rPr>
              <a:t> pressed = false;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    while(1) {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 // see next slide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}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    </a:t>
            </a:r>
            <a:r>
              <a:rPr lang="en-US" sz="2400" dirty="0" err="1">
                <a:solidFill>
                  <a:schemeClr val="bg1"/>
                </a:solidFill>
              </a:rPr>
              <a:t>release_fiber</a:t>
            </a:r>
            <a:r>
              <a:rPr lang="en-US" sz="2400" dirty="0">
                <a:solidFill>
                  <a:schemeClr val="bg1"/>
                </a:solidFill>
              </a:rPr>
              <a:t>();</a:t>
            </a:r>
          </a:p>
          <a:p>
            <a:r>
              <a:rPr lang="en-US" sz="2400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1423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7224" y="671513"/>
            <a:ext cx="95726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// read current number of milliseconds </a:t>
            </a:r>
          </a:p>
          <a:p>
            <a:r>
              <a:rPr lang="en-US" sz="2800" dirty="0">
                <a:solidFill>
                  <a:schemeClr val="bg1"/>
                </a:solidFill>
              </a:rPr>
              <a:t>uint64_t reading = </a:t>
            </a:r>
            <a:r>
              <a:rPr lang="en-US" sz="2800" dirty="0" err="1">
                <a:solidFill>
                  <a:schemeClr val="bg1"/>
                </a:solidFill>
              </a:rPr>
              <a:t>system_timer_current_time</a:t>
            </a:r>
            <a:r>
              <a:rPr lang="en-US" sz="2800" dirty="0">
                <a:solidFill>
                  <a:schemeClr val="bg1"/>
                </a:solidFill>
              </a:rPr>
              <a:t>();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 // loop while button A pressed</a:t>
            </a:r>
          </a:p>
          <a:p>
            <a:r>
              <a:rPr lang="en-US" sz="2800" dirty="0">
                <a:solidFill>
                  <a:schemeClr val="bg1"/>
                </a:solidFill>
              </a:rPr>
              <a:t> while (</a:t>
            </a:r>
            <a:r>
              <a:rPr lang="en-US" sz="2800" dirty="0" err="1">
                <a:solidFill>
                  <a:schemeClr val="bg1"/>
                </a:solidFill>
              </a:rPr>
              <a:t>buttonA.isPressed</a:t>
            </a:r>
            <a:r>
              <a:rPr lang="en-US" sz="2800" dirty="0">
                <a:solidFill>
                  <a:schemeClr val="bg1"/>
                </a:solidFill>
              </a:rPr>
              <a:t>()) {</a:t>
            </a:r>
          </a:p>
          <a:p>
            <a:r>
              <a:rPr lang="en-US" sz="2800" dirty="0">
                <a:solidFill>
                  <a:schemeClr val="bg1"/>
                </a:solidFill>
              </a:rPr>
              <a:t>            pressed = true;</a:t>
            </a:r>
          </a:p>
          <a:p>
            <a:r>
              <a:rPr lang="en-US" sz="2800" dirty="0">
                <a:solidFill>
                  <a:schemeClr val="bg1"/>
                </a:solidFill>
              </a:rPr>
              <a:t>  }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  // time of loop execution</a:t>
            </a:r>
          </a:p>
          <a:p>
            <a:r>
              <a:rPr lang="en-US" sz="2800" dirty="0">
                <a:solidFill>
                  <a:schemeClr val="bg1"/>
                </a:solidFill>
              </a:rPr>
              <a:t>  uint64_t delta = </a:t>
            </a:r>
            <a:r>
              <a:rPr lang="en-US" sz="2800" dirty="0" err="1">
                <a:solidFill>
                  <a:schemeClr val="bg1"/>
                </a:solidFill>
              </a:rPr>
              <a:t>system_timer_current_time</a:t>
            </a:r>
            <a:r>
              <a:rPr lang="en-US" sz="2800" dirty="0">
                <a:solidFill>
                  <a:schemeClr val="bg1"/>
                </a:solidFill>
              </a:rPr>
              <a:t>() - reading;</a:t>
            </a:r>
          </a:p>
        </p:txBody>
      </p:sp>
    </p:spTree>
    <p:extLst>
      <p:ext uri="{BB962C8B-B14F-4D97-AF65-F5344CB8AC3E}">
        <p14:creationId xmlns:p14="http://schemas.microsoft.com/office/powerpoint/2010/main" val="80694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2937" y="328614"/>
            <a:ext cx="957262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        </a:t>
            </a:r>
            <a:r>
              <a:rPr lang="mr-IN" sz="2400" dirty="0">
                <a:solidFill>
                  <a:schemeClr val="bg1"/>
                </a:solidFill>
              </a:rPr>
              <a:t>// </a:t>
            </a:r>
            <a:r>
              <a:rPr lang="mr-IN" sz="2400" dirty="0" err="1">
                <a:solidFill>
                  <a:schemeClr val="bg1"/>
                </a:solidFill>
              </a:rPr>
              <a:t>if</a:t>
            </a:r>
            <a:r>
              <a:rPr lang="mr-IN" sz="2400" dirty="0">
                <a:solidFill>
                  <a:schemeClr val="bg1"/>
                </a:solidFill>
              </a:rPr>
              <a:t> </a:t>
            </a:r>
            <a:r>
              <a:rPr lang="mr-IN" sz="2400" dirty="0" err="1">
                <a:solidFill>
                  <a:schemeClr val="bg1"/>
                </a:solidFill>
              </a:rPr>
              <a:t>button</a:t>
            </a:r>
            <a:r>
              <a:rPr lang="mr-IN" sz="2400" dirty="0">
                <a:solidFill>
                  <a:schemeClr val="bg1"/>
                </a:solidFill>
              </a:rPr>
              <a:t> </a:t>
            </a:r>
            <a:r>
              <a:rPr lang="mr-IN" sz="2400" dirty="0" err="1">
                <a:solidFill>
                  <a:schemeClr val="bg1"/>
                </a:solidFill>
              </a:rPr>
              <a:t>was</a:t>
            </a:r>
            <a:r>
              <a:rPr lang="mr-IN" sz="2400" dirty="0">
                <a:solidFill>
                  <a:schemeClr val="bg1"/>
                </a:solidFill>
              </a:rPr>
              <a:t> </a:t>
            </a:r>
            <a:r>
              <a:rPr lang="mr-IN" sz="2400" dirty="0" err="1">
                <a:solidFill>
                  <a:schemeClr val="bg1"/>
                </a:solidFill>
              </a:rPr>
              <a:t>pressed</a:t>
            </a:r>
            <a:endParaRPr lang="mr-IN" sz="2400" dirty="0">
              <a:solidFill>
                <a:schemeClr val="bg1"/>
              </a:solidFill>
            </a:endParaRPr>
          </a:p>
          <a:p>
            <a:r>
              <a:rPr lang="mr-IN" sz="2400" dirty="0">
                <a:solidFill>
                  <a:schemeClr val="bg1"/>
                </a:solidFill>
              </a:rPr>
              <a:t>        </a:t>
            </a:r>
            <a:r>
              <a:rPr lang="mr-IN" sz="2400" dirty="0" err="1">
                <a:solidFill>
                  <a:schemeClr val="bg1"/>
                </a:solidFill>
              </a:rPr>
              <a:t>if</a:t>
            </a:r>
            <a:r>
              <a:rPr lang="mr-IN" sz="2400" dirty="0">
                <a:solidFill>
                  <a:schemeClr val="bg1"/>
                </a:solidFill>
              </a:rPr>
              <a:t> (</a:t>
            </a:r>
            <a:r>
              <a:rPr lang="mr-IN" sz="2400" dirty="0" err="1">
                <a:solidFill>
                  <a:schemeClr val="bg1"/>
                </a:solidFill>
              </a:rPr>
              <a:t>pressed</a:t>
            </a:r>
            <a:r>
              <a:rPr lang="mr-IN" sz="2400" dirty="0">
                <a:solidFill>
                  <a:schemeClr val="bg1"/>
                </a:solidFill>
              </a:rPr>
              <a:t>) {</a:t>
            </a:r>
          </a:p>
          <a:p>
            <a:r>
              <a:rPr lang="mr-IN" sz="2400" dirty="0">
                <a:solidFill>
                  <a:schemeClr val="bg1"/>
                </a:solidFill>
              </a:rPr>
              <a:t>            // g</a:t>
            </a:r>
            <a:r>
              <a:rPr lang="en-US" sz="2400" dirty="0">
                <a:solidFill>
                  <a:schemeClr val="bg1"/>
                </a:solidFill>
              </a:rPr>
              <a:t>r</a:t>
            </a:r>
            <a:r>
              <a:rPr lang="mr-IN" sz="2400" dirty="0">
                <a:solidFill>
                  <a:schemeClr val="bg1"/>
                </a:solidFill>
              </a:rPr>
              <a:t>eater than a second</a:t>
            </a:r>
          </a:p>
          <a:p>
            <a:r>
              <a:rPr lang="mr-IN" sz="2400" dirty="0">
                <a:solidFill>
                  <a:schemeClr val="bg1"/>
                </a:solidFill>
              </a:rPr>
              <a:t>            </a:t>
            </a:r>
            <a:r>
              <a:rPr lang="mr-IN" sz="2400" dirty="0" err="1">
                <a:solidFill>
                  <a:schemeClr val="bg1"/>
                </a:solidFill>
              </a:rPr>
              <a:t>if</a:t>
            </a:r>
            <a:r>
              <a:rPr lang="mr-IN" sz="2400" dirty="0">
                <a:solidFill>
                  <a:schemeClr val="bg1"/>
                </a:solidFill>
              </a:rPr>
              <a:t> (</a:t>
            </a:r>
            <a:r>
              <a:rPr lang="mr-IN" sz="2400" dirty="0" err="1">
                <a:solidFill>
                  <a:schemeClr val="bg1"/>
                </a:solidFill>
              </a:rPr>
              <a:t>delta</a:t>
            </a:r>
            <a:r>
              <a:rPr lang="mr-IN" sz="2400" dirty="0">
                <a:solidFill>
                  <a:schemeClr val="bg1"/>
                </a:solidFill>
              </a:rPr>
              <a:t> &gt; 1000) { // &gt; 1 </a:t>
            </a:r>
            <a:r>
              <a:rPr lang="mr-IN" sz="2400" dirty="0" err="1">
                <a:solidFill>
                  <a:schemeClr val="bg1"/>
                </a:solidFill>
              </a:rPr>
              <a:t>sec</a:t>
            </a:r>
            <a:endParaRPr lang="mr-IN" sz="2400" dirty="0">
              <a:solidFill>
                <a:schemeClr val="bg1"/>
              </a:solidFill>
            </a:endParaRPr>
          </a:p>
          <a:p>
            <a:r>
              <a:rPr lang="mr-IN" sz="2400" dirty="0">
                <a:solidFill>
                  <a:schemeClr val="bg1"/>
                </a:solidFill>
              </a:rPr>
              <a:t>                </a:t>
            </a:r>
            <a:r>
              <a:rPr lang="mr-IN" sz="2400" dirty="0" err="1">
                <a:solidFill>
                  <a:schemeClr val="bg1"/>
                </a:solidFill>
              </a:rPr>
              <a:t>uBit.display.print</a:t>
            </a:r>
            <a:r>
              <a:rPr lang="mr-IN" sz="2400" dirty="0">
                <a:solidFill>
                  <a:schemeClr val="bg1"/>
                </a:solidFill>
              </a:rPr>
              <a:t>("</a:t>
            </a:r>
            <a:r>
              <a:rPr lang="mr-IN" sz="2400" dirty="0" err="1">
                <a:solidFill>
                  <a:schemeClr val="bg1"/>
                </a:solidFill>
              </a:rPr>
              <a:t>O</a:t>
            </a:r>
            <a:r>
              <a:rPr lang="mr-IN" sz="2400" dirty="0">
                <a:solidFill>
                  <a:schemeClr val="bg1"/>
                </a:solidFill>
              </a:rPr>
              <a:t>");</a:t>
            </a:r>
          </a:p>
          <a:p>
            <a:r>
              <a:rPr lang="mr-IN" sz="2400" dirty="0">
                <a:solidFill>
                  <a:schemeClr val="bg1"/>
                </a:solidFill>
              </a:rPr>
              <a:t>                </a:t>
            </a:r>
            <a:r>
              <a:rPr lang="mr-IN" sz="2400" dirty="0" err="1">
                <a:solidFill>
                  <a:schemeClr val="bg1"/>
                </a:solidFill>
              </a:rPr>
              <a:t>uBit.sleep</a:t>
            </a:r>
            <a:r>
              <a:rPr lang="mr-IN" sz="2400" dirty="0">
                <a:solidFill>
                  <a:schemeClr val="bg1"/>
                </a:solidFill>
              </a:rPr>
              <a:t>(500);</a:t>
            </a:r>
          </a:p>
          <a:p>
            <a:r>
              <a:rPr lang="mr-IN" sz="2400" dirty="0">
                <a:solidFill>
                  <a:schemeClr val="bg1"/>
                </a:solidFill>
              </a:rPr>
              <a:t>            }</a:t>
            </a:r>
          </a:p>
          <a:p>
            <a:r>
              <a:rPr lang="mr-IN" sz="2400" dirty="0">
                <a:solidFill>
                  <a:schemeClr val="bg1"/>
                </a:solidFill>
              </a:rPr>
              <a:t>            // </a:t>
            </a:r>
            <a:r>
              <a:rPr lang="mr-IN" sz="2400" dirty="0" err="1">
                <a:solidFill>
                  <a:schemeClr val="bg1"/>
                </a:solidFill>
              </a:rPr>
              <a:t>greater</a:t>
            </a:r>
            <a:r>
              <a:rPr lang="mr-IN" sz="2400" dirty="0">
                <a:solidFill>
                  <a:schemeClr val="bg1"/>
                </a:solidFill>
              </a:rPr>
              <a:t> </a:t>
            </a:r>
            <a:r>
              <a:rPr lang="mr-IN" sz="2400" dirty="0" err="1">
                <a:solidFill>
                  <a:schemeClr val="bg1"/>
                </a:solidFill>
              </a:rPr>
              <a:t>than</a:t>
            </a:r>
            <a:r>
              <a:rPr lang="mr-IN" sz="2400" dirty="0">
                <a:solidFill>
                  <a:schemeClr val="bg1"/>
                </a:solidFill>
              </a:rPr>
              <a:t> 1/2 </a:t>
            </a:r>
            <a:r>
              <a:rPr lang="mr-IN" sz="2400" dirty="0" err="1">
                <a:solidFill>
                  <a:schemeClr val="bg1"/>
                </a:solidFill>
              </a:rPr>
              <a:t>sec</a:t>
            </a:r>
            <a:r>
              <a:rPr lang="mr-IN" sz="2400" dirty="0">
                <a:solidFill>
                  <a:schemeClr val="bg1"/>
                </a:solidFill>
              </a:rPr>
              <a:t>, </a:t>
            </a:r>
            <a:r>
              <a:rPr lang="mr-IN" sz="2400" dirty="0" err="1">
                <a:solidFill>
                  <a:schemeClr val="bg1"/>
                </a:solidFill>
              </a:rPr>
              <a:t>but</a:t>
            </a:r>
            <a:r>
              <a:rPr lang="mr-IN" sz="2400" dirty="0">
                <a:solidFill>
                  <a:schemeClr val="bg1"/>
                </a:solidFill>
              </a:rPr>
              <a:t> </a:t>
            </a:r>
            <a:r>
              <a:rPr lang="mr-IN" sz="2400" dirty="0" err="1">
                <a:solidFill>
                  <a:schemeClr val="bg1"/>
                </a:solidFill>
              </a:rPr>
              <a:t>less</a:t>
            </a:r>
            <a:r>
              <a:rPr lang="mr-IN" sz="2400" dirty="0">
                <a:solidFill>
                  <a:schemeClr val="bg1"/>
                </a:solidFill>
              </a:rPr>
              <a:t> </a:t>
            </a:r>
            <a:r>
              <a:rPr lang="mr-IN" sz="2400" dirty="0" err="1">
                <a:solidFill>
                  <a:schemeClr val="bg1"/>
                </a:solidFill>
              </a:rPr>
              <a:t>than</a:t>
            </a:r>
            <a:r>
              <a:rPr lang="mr-IN" sz="2400" dirty="0">
                <a:solidFill>
                  <a:schemeClr val="bg1"/>
                </a:solidFill>
              </a:rPr>
              <a:t> </a:t>
            </a:r>
            <a:r>
              <a:rPr lang="mr-IN" sz="2400" dirty="0" err="1">
                <a:solidFill>
                  <a:schemeClr val="bg1"/>
                </a:solidFill>
              </a:rPr>
              <a:t>sec</a:t>
            </a:r>
            <a:endParaRPr lang="mr-IN" sz="2400" dirty="0">
              <a:solidFill>
                <a:schemeClr val="bg1"/>
              </a:solidFill>
            </a:endParaRPr>
          </a:p>
          <a:p>
            <a:r>
              <a:rPr lang="mr-IN" sz="2400" dirty="0">
                <a:solidFill>
                  <a:schemeClr val="bg1"/>
                </a:solidFill>
              </a:rPr>
              <a:t>            </a:t>
            </a:r>
            <a:r>
              <a:rPr lang="mr-IN" sz="2400" dirty="0" err="1">
                <a:solidFill>
                  <a:schemeClr val="bg1"/>
                </a:solidFill>
              </a:rPr>
              <a:t>else</a:t>
            </a:r>
            <a:r>
              <a:rPr lang="mr-IN" sz="2400" dirty="0">
                <a:solidFill>
                  <a:schemeClr val="bg1"/>
                </a:solidFill>
              </a:rPr>
              <a:t> </a:t>
            </a:r>
            <a:r>
              <a:rPr lang="mr-IN" sz="2400" dirty="0" err="1">
                <a:solidFill>
                  <a:schemeClr val="bg1"/>
                </a:solidFill>
              </a:rPr>
              <a:t>if</a:t>
            </a:r>
            <a:r>
              <a:rPr lang="mr-IN" sz="2400" dirty="0">
                <a:solidFill>
                  <a:schemeClr val="bg1"/>
                </a:solidFill>
              </a:rPr>
              <a:t> (</a:t>
            </a:r>
            <a:r>
              <a:rPr lang="mr-IN" sz="2400" dirty="0" err="1">
                <a:solidFill>
                  <a:schemeClr val="bg1"/>
                </a:solidFill>
              </a:rPr>
              <a:t>delta</a:t>
            </a:r>
            <a:r>
              <a:rPr lang="mr-IN" sz="2400" dirty="0">
                <a:solidFill>
                  <a:schemeClr val="bg1"/>
                </a:solidFill>
              </a:rPr>
              <a:t> &gt; 500) {</a:t>
            </a:r>
          </a:p>
          <a:p>
            <a:r>
              <a:rPr lang="mr-IN" sz="2400" dirty="0">
                <a:solidFill>
                  <a:schemeClr val="bg1"/>
                </a:solidFill>
              </a:rPr>
              <a:t>                </a:t>
            </a:r>
            <a:r>
              <a:rPr lang="mr-IN" sz="2400" dirty="0" err="1">
                <a:solidFill>
                  <a:schemeClr val="bg1"/>
                </a:solidFill>
              </a:rPr>
              <a:t>uBit.display.print</a:t>
            </a:r>
            <a:r>
              <a:rPr lang="mr-IN" sz="2400" dirty="0">
                <a:solidFill>
                  <a:schemeClr val="bg1"/>
                </a:solidFill>
              </a:rPr>
              <a:t>("</a:t>
            </a:r>
            <a:r>
              <a:rPr lang="mr-IN" sz="2400" dirty="0" err="1">
                <a:solidFill>
                  <a:schemeClr val="bg1"/>
                </a:solidFill>
              </a:rPr>
              <a:t>U</a:t>
            </a:r>
            <a:r>
              <a:rPr lang="mr-IN" sz="2400" dirty="0">
                <a:solidFill>
                  <a:schemeClr val="bg1"/>
                </a:solidFill>
              </a:rPr>
              <a:t>");</a:t>
            </a:r>
          </a:p>
          <a:p>
            <a:r>
              <a:rPr lang="mr-IN" sz="2400" dirty="0">
                <a:solidFill>
                  <a:schemeClr val="bg1"/>
                </a:solidFill>
              </a:rPr>
              <a:t>                </a:t>
            </a:r>
            <a:r>
              <a:rPr lang="mr-IN" sz="2400" dirty="0" err="1">
                <a:solidFill>
                  <a:schemeClr val="bg1"/>
                </a:solidFill>
              </a:rPr>
              <a:t>uBit.sleep</a:t>
            </a:r>
            <a:r>
              <a:rPr lang="mr-IN" sz="2400" dirty="0">
                <a:solidFill>
                  <a:schemeClr val="bg1"/>
                </a:solidFill>
              </a:rPr>
              <a:t>(500);</a:t>
            </a:r>
          </a:p>
          <a:p>
            <a:r>
              <a:rPr lang="mr-IN" sz="2400" dirty="0">
                <a:solidFill>
                  <a:schemeClr val="bg1"/>
                </a:solidFill>
              </a:rPr>
              <a:t>            }</a:t>
            </a:r>
          </a:p>
          <a:p>
            <a:endParaRPr lang="mr-IN" sz="2400" dirty="0">
              <a:solidFill>
                <a:schemeClr val="bg1"/>
              </a:solidFill>
            </a:endParaRPr>
          </a:p>
          <a:p>
            <a:r>
              <a:rPr lang="mr-IN" sz="2400" dirty="0">
                <a:solidFill>
                  <a:schemeClr val="bg1"/>
                </a:solidFill>
              </a:rPr>
              <a:t>            </a:t>
            </a:r>
            <a:r>
              <a:rPr lang="mr-IN" sz="2400" dirty="0" err="1">
                <a:solidFill>
                  <a:schemeClr val="bg1"/>
                </a:solidFill>
              </a:rPr>
              <a:t>pressed</a:t>
            </a:r>
            <a:r>
              <a:rPr lang="mr-IN" sz="2400" dirty="0">
                <a:solidFill>
                  <a:schemeClr val="bg1"/>
                </a:solidFill>
              </a:rPr>
              <a:t> = </a:t>
            </a:r>
            <a:r>
              <a:rPr lang="mr-IN" sz="2400" dirty="0" err="1">
                <a:solidFill>
                  <a:schemeClr val="bg1"/>
                </a:solidFill>
              </a:rPr>
              <a:t>false</a:t>
            </a:r>
            <a:r>
              <a:rPr lang="mr-IN" sz="2400" dirty="0">
                <a:solidFill>
                  <a:schemeClr val="bg1"/>
                </a:solidFill>
              </a:rPr>
              <a:t>;</a:t>
            </a:r>
          </a:p>
          <a:p>
            <a:r>
              <a:rPr lang="mr-IN" sz="2400" dirty="0">
                <a:solidFill>
                  <a:schemeClr val="bg1"/>
                </a:solidFill>
              </a:rPr>
              <a:t>            </a:t>
            </a:r>
            <a:r>
              <a:rPr lang="mr-IN" sz="2400" dirty="0" err="1">
                <a:solidFill>
                  <a:schemeClr val="bg1"/>
                </a:solidFill>
              </a:rPr>
              <a:t>uBit.display.clear</a:t>
            </a:r>
            <a:r>
              <a:rPr lang="mr-IN" sz="2400" dirty="0">
                <a:solidFill>
                  <a:schemeClr val="bg1"/>
                </a:solidFill>
              </a:rPr>
              <a:t>();</a:t>
            </a:r>
          </a:p>
          <a:p>
            <a:r>
              <a:rPr lang="mr-IN" sz="2400" dirty="0">
                <a:solidFill>
                  <a:schemeClr val="bg1"/>
                </a:solidFill>
              </a:rPr>
              <a:t>        }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5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Acceptors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737" y="1690688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 useful application of FSMs is to test that the input is a matching sequence. These are often referred to as Acceptors.</a:t>
            </a:r>
          </a:p>
          <a:p>
            <a:r>
              <a:rPr lang="en-US" dirty="0">
                <a:solidFill>
                  <a:schemeClr val="bg1"/>
                </a:solidFill>
              </a:rPr>
              <a:t>Acceptors are FSMs with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Empty output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One or more states marked as “accepting”, i.e. end states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Input sequence is accepted if it can generate a trace from the start state to an accepting state. </a:t>
            </a:r>
          </a:p>
          <a:p>
            <a:r>
              <a:rPr lang="en-US" dirty="0">
                <a:solidFill>
                  <a:schemeClr val="bg1"/>
                </a:solidFill>
              </a:rPr>
              <a:t>The language accepted by an (acceptor) FSM is the set of all input sequences which it accepts.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969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6372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6110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2793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9550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5394</TotalTime>
  <Words>824</Words>
  <Application>Microsoft Office PowerPoint</Application>
  <PresentationFormat>Widescreen</PresentationFormat>
  <Paragraphs>116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Calibri Light</vt:lpstr>
      <vt:lpstr>Courier New</vt:lpstr>
      <vt:lpstr>Mangal</vt:lpstr>
      <vt:lpstr>Office Theme</vt:lpstr>
      <vt:lpstr>Finite State Machines</vt:lpstr>
      <vt:lpstr>Overview</vt:lpstr>
      <vt:lpstr>PowerPoint Presentation</vt:lpstr>
      <vt:lpstr>States</vt:lpstr>
      <vt:lpstr>Acceptors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Security booth example - behavior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Output using Moore machines*</vt:lpstr>
      <vt:lpstr>Example 3: even numbers</vt:lpstr>
      <vt:lpstr>Determinism</vt:lpstr>
      <vt:lpstr>What FSMs can’t do</vt:lpstr>
      <vt:lpstr>Timer</vt:lpstr>
      <vt:lpstr>Time since power 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Benedict Gaster</dc:creator>
  <cp:lastModifiedBy>ramchand2151@gmail.com</cp:lastModifiedBy>
  <cp:revision>115</cp:revision>
  <dcterms:created xsi:type="dcterms:W3CDTF">2017-09-25T09:27:52Z</dcterms:created>
  <dcterms:modified xsi:type="dcterms:W3CDTF">2022-10-31T17:08:58Z</dcterms:modified>
</cp:coreProperties>
</file>